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2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0BD8B-7DFC-40BC-91B7-D63C553A62F5}" type="datetimeFigureOut">
              <a:rPr lang="en-CA" smtClean="0"/>
              <a:t>12/01/2016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AE897-3815-4984-872B-C48EE8BFCF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6969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6AFB-B7C8-484A-B0EB-CD0F82B1CE06}" type="datetime1">
              <a:rPr lang="en-CA" smtClean="0"/>
              <a:t>12/01/2016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AA6E-CABC-4F87-ACBB-6D0EC7190D27}" type="slidenum">
              <a:rPr lang="en-CA" smtClean="0"/>
              <a:t>‹#›</a:t>
            </a:fld>
            <a:endParaRPr lang="en-C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6F2C-20A8-4EEB-84E7-F55FEE043279}" type="datetime1">
              <a:rPr lang="en-CA" smtClean="0"/>
              <a:t>12/01/2016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AA6E-CABC-4F87-ACBB-6D0EC7190D2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473D2-1AA5-4A01-B429-4CB6B1C1E409}" type="datetime1">
              <a:rPr lang="en-CA" smtClean="0"/>
              <a:t>12/01/2016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AA6E-CABC-4F87-ACBB-6D0EC7190D2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" y="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074" name="Picture 2" descr="S:\CMB_NEW\0400-Comms Svcs\480 - Publishing and Production\! IC brand TEMPLATES\FIPs\canada_2colo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455" y="2689173"/>
            <a:ext cx="4885090" cy="116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802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C813-400B-4ADB-85DE-53EBA8149186}" type="datetime1">
              <a:rPr lang="en-CA" smtClean="0"/>
              <a:t>12/01/2016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AA6E-CABC-4F87-ACBB-6D0EC7190D2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1B4B-25DF-411A-B133-EE8BA577FB8B}" type="datetime1">
              <a:rPr lang="en-CA" smtClean="0"/>
              <a:t>12/01/2016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159AA6E-CABC-4F87-ACBB-6D0EC7190D2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3157-0654-41BA-84DE-7C8967D7D500}" type="datetime1">
              <a:rPr lang="en-CA" smtClean="0"/>
              <a:t>12/01/2016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AA6E-CABC-4F87-ACBB-6D0EC7190D2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882E-C625-494B-8B5A-62BC6D3FA7C2}" type="datetime1">
              <a:rPr lang="en-CA" smtClean="0"/>
              <a:t>12/01/2016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AA6E-CABC-4F87-ACBB-6D0EC7190D2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B23A-7023-45B8-A61C-FBC30088D16A}" type="datetime1">
              <a:rPr lang="en-CA" smtClean="0"/>
              <a:t>12/01/2016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AA6E-CABC-4F87-ACBB-6D0EC7190D2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9B99-8714-4A4A-8E40-48208A2ACD23}" type="datetime1">
              <a:rPr lang="en-CA" smtClean="0"/>
              <a:t>12/01/2016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AA6E-CABC-4F87-ACBB-6D0EC7190D2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2B08-70A2-4520-B95B-19E174F96EDD}" type="datetime1">
              <a:rPr lang="en-CA" smtClean="0"/>
              <a:t>12/01/2016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AA6E-CABC-4F87-ACBB-6D0EC7190D2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26B1-F336-4FF5-88CE-5D18B94BABED}" type="datetime1">
              <a:rPr lang="en-CA" smtClean="0"/>
              <a:t>12/01/2016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AA6E-CABC-4F87-ACBB-6D0EC7190D2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23E1F8-753A-4864-9E0B-94A58312BBA1}" type="datetime1">
              <a:rPr lang="en-CA" smtClean="0"/>
              <a:t>12/01/2016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159AA6E-CABC-4F87-ACBB-6D0EC7190D27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2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1" t="3112" r="29824"/>
          <a:stretch/>
        </p:blipFill>
        <p:spPr>
          <a:xfrm>
            <a:off x="4932040" y="743780"/>
            <a:ext cx="4043362" cy="5413347"/>
          </a:xfrm>
          <a:prstGeom prst="rect">
            <a:avLst/>
          </a:prstGeom>
        </p:spPr>
      </p:pic>
      <p:pic>
        <p:nvPicPr>
          <p:cNvPr id="4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7" t="13683" r="38256" b="34941"/>
          <a:stretch/>
        </p:blipFill>
        <p:spPr bwMode="auto">
          <a:xfrm>
            <a:off x="4925644" y="743780"/>
            <a:ext cx="4049758" cy="541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6156" y="1668289"/>
            <a:ext cx="4572000" cy="70788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>
                <a:rot lat="0" lon="0" rev="16800000"/>
              </a:lightRig>
            </a:scene3d>
            <a:sp3d>
              <a:bevelT w="38100" h="38100"/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4000" b="1" kern="0" noProof="0" dirty="0" smtClean="0">
                <a:solidFill>
                  <a:srgbClr val="0092D2"/>
                </a:solidFill>
                <a:latin typeface="Century Gothic" pitchFamily="34" charset="0"/>
                <a:ea typeface="ヒラギノ角ゴ Pro W3" pitchFamily="127" charset="-128"/>
              </a:rPr>
              <a:t>ITB Poli</a:t>
            </a:r>
            <a:r>
              <a:rPr kumimoji="0" lang="en-CA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2D2"/>
                </a:solidFill>
                <a:effectLst/>
                <a:uLnTx/>
                <a:uFillTx/>
                <a:latin typeface="Century Gothic" pitchFamily="34" charset="0"/>
                <a:ea typeface="ヒラギノ角ゴ Pro W3" pitchFamily="127" charset="-128"/>
              </a:rPr>
              <a:t>cy</a:t>
            </a:r>
            <a:endParaRPr kumimoji="0" lang="en-CA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23528" y="2376175"/>
            <a:ext cx="424847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95536" y="3115786"/>
            <a:ext cx="4032448" cy="3188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78" y="3443252"/>
            <a:ext cx="1841174" cy="678944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156" y="3331239"/>
            <a:ext cx="1605915" cy="90297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54" y="5248743"/>
            <a:ext cx="1047115" cy="79946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14765"/>
            <a:ext cx="1828800" cy="79057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156" y="4314765"/>
            <a:ext cx="1733550" cy="7848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AA6E-CABC-4F87-ACBB-6D0EC7190D2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446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27" y="404664"/>
            <a:ext cx="8458200" cy="985837"/>
          </a:xfrm>
        </p:spPr>
        <p:txBody>
          <a:bodyPr>
            <a:noAutofit/>
          </a:bodyPr>
          <a:lstStyle/>
          <a:p>
            <a:pPr algn="l"/>
            <a:r>
              <a:rPr lang="en-CA" altLang="en-US" sz="3600" kern="0" dirty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ACOA </a:t>
            </a:r>
            <a:r>
              <a:rPr lang="en-CA" altLang="en-US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Ottawa – It’s Role in Federal Defence Procurement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152552"/>
          </a:xfrm>
        </p:spPr>
        <p:txBody>
          <a:bodyPr>
            <a:normAutofit/>
          </a:bodyPr>
          <a:lstStyle/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Regional </a:t>
            </a: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voice in the federal ITB procurement policy and practices to support the growth and development for the Atlantic industry.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Procurement issues management through targeted efforts to respond and advise on an immediate issues or opportunities affecting Atlantic industry</a:t>
            </a: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.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  <a:cs typeface="Times New Roman" panose="02020603050405020304" pitchFamily="18" charset="0"/>
              </a:rPr>
              <a:t>Lead </a:t>
            </a: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  <a:cs typeface="Times New Roman" panose="02020603050405020304" pitchFamily="18" charset="0"/>
              </a:rPr>
              <a:t>federal agency responsibility to advocate for Atlantic Canada at the national interdepartmental level relating to major procurements</a:t>
            </a: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  <a:cs typeface="Times New Roman" panose="02020603050405020304" pitchFamily="18" charset="0"/>
              </a:rPr>
              <a:t>.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  <a:cs typeface="Times New Roman" panose="02020603050405020304" pitchFamily="18" charset="0"/>
              </a:rPr>
              <a:t>Leverage </a:t>
            </a: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  <a:cs typeface="Times New Roman" panose="02020603050405020304" pitchFamily="18" charset="0"/>
              </a:rPr>
              <a:t>federal procurements to build industrial capacity and enhance innovation in the region.</a:t>
            </a:r>
          </a:p>
          <a:p>
            <a:pPr>
              <a:spcBef>
                <a:spcPct val="0"/>
              </a:spcBef>
            </a:pPr>
            <a:endParaRPr lang="en-CA" sz="2200" dirty="0" smtClean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CA" sz="2200" dirty="0" smtClean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CA" sz="2200" dirty="0" smtClean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AA6E-CABC-4F87-ACBB-6D0EC7190D27}" type="slidenum">
              <a:rPr lang="en-CA" smtClean="0"/>
              <a:t>10</a:t>
            </a:fld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628800"/>
            <a:ext cx="82121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5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60635" cy="985837"/>
          </a:xfrm>
        </p:spPr>
        <p:txBody>
          <a:bodyPr>
            <a:normAutofit/>
          </a:bodyPr>
          <a:lstStyle/>
          <a:p>
            <a:pPr algn="l"/>
            <a:r>
              <a:rPr lang="en-CA" altLang="en-US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ACOA’s Role within ITB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064"/>
          </a:xfrm>
        </p:spPr>
        <p:txBody>
          <a:bodyPr>
            <a:normAutofit fontScale="92500" lnSpcReduction="10000"/>
          </a:bodyPr>
          <a:lstStyle/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CA" sz="2200" b="1" dirty="0" smtClean="0">
                <a:solidFill>
                  <a:srgbClr val="0F6FC6">
                    <a:lumMod val="50000"/>
                  </a:srgb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Participate </a:t>
            </a:r>
            <a:r>
              <a:rPr lang="en-CA" sz="2200" b="1" dirty="0">
                <a:solidFill>
                  <a:srgbClr val="0F6FC6">
                    <a:lumMod val="50000"/>
                  </a:srgb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 the development of ITB and Value Proposition Procurement </a:t>
            </a:r>
            <a:r>
              <a:rPr lang="en-CA" sz="2200" b="1" dirty="0" smtClean="0">
                <a:solidFill>
                  <a:srgbClr val="0F6FC6">
                    <a:lumMod val="50000"/>
                  </a:srgb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Strategies.</a:t>
            </a:r>
            <a:endParaRPr lang="en-CA" sz="2200" b="1" dirty="0">
              <a:solidFill>
                <a:srgbClr val="0F6FC6">
                  <a:lumMod val="50000"/>
                </a:srgbClr>
              </a:solidFill>
              <a:latin typeface="Century Gothic" panose="020B0502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CA" sz="2200" b="1" dirty="0" smtClean="0">
              <a:solidFill>
                <a:srgbClr val="0F6FC6">
                  <a:lumMod val="50000"/>
                </a:srgbClr>
              </a:solidFill>
              <a:latin typeface="Century Gothic" panose="020B0502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CA" sz="2200" b="1" dirty="0" smtClean="0">
                <a:solidFill>
                  <a:srgbClr val="0F6FC6">
                    <a:lumMod val="50000"/>
                  </a:srgbClr>
                </a:solidFill>
                <a:latin typeface="Century Gothic" pitchFamily="34" charset="0"/>
                <a:ea typeface="ヒラギノ角ゴ Pro W3" pitchFamily="126" charset="-128"/>
              </a:rPr>
              <a:t>Supplier development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CA" sz="2200" b="1" dirty="0" smtClean="0">
                <a:solidFill>
                  <a:srgbClr val="0F6FC6">
                    <a:lumMod val="50000"/>
                  </a:srgbClr>
                </a:solidFill>
                <a:latin typeface="Century Gothic" pitchFamily="34" charset="0"/>
                <a:ea typeface="ヒラギノ角ゴ Pro W3" pitchFamily="126" charset="-128"/>
              </a:rPr>
              <a:t>Pre-Contract Award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CA" sz="2200" b="1" dirty="0" smtClean="0">
                <a:solidFill>
                  <a:srgbClr val="0F6FC6">
                    <a:lumMod val="50000"/>
                  </a:srgbClr>
                </a:solidFill>
                <a:latin typeface="Century Gothic" pitchFamily="34" charset="0"/>
                <a:ea typeface="ヒラギノ角ゴ Pro W3" pitchFamily="126" charset="-128"/>
              </a:rPr>
              <a:t>Post-Contract Award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CA" sz="2200" b="1" dirty="0">
              <a:solidFill>
                <a:srgbClr val="0F6FC6">
                  <a:lumMod val="50000"/>
                </a:srgb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CA" sz="2200" b="1" dirty="0" smtClean="0">
                <a:solidFill>
                  <a:srgbClr val="0F6FC6">
                    <a:lumMod val="50000"/>
                  </a:srgbClr>
                </a:solidFill>
                <a:latin typeface="Century Gothic" pitchFamily="34" charset="0"/>
                <a:ea typeface="ヒラギノ角ゴ Pro W3" pitchFamily="126" charset="-128"/>
              </a:rPr>
              <a:t>Evaluation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CA" sz="2200" b="1" dirty="0" smtClean="0">
                <a:solidFill>
                  <a:srgbClr val="0F6FC6">
                    <a:lumMod val="50000"/>
                  </a:srgbClr>
                </a:solidFill>
                <a:latin typeface="Century Gothic" pitchFamily="34" charset="0"/>
                <a:ea typeface="ヒラギノ角ゴ Pro W3" pitchFamily="126" charset="-128"/>
              </a:rPr>
              <a:t>ITB Evaluation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CA" sz="2200" b="1" dirty="0" smtClean="0">
                <a:solidFill>
                  <a:srgbClr val="0F6FC6">
                    <a:lumMod val="50000"/>
                  </a:srgbClr>
                </a:solidFill>
                <a:latin typeface="Century Gothic" pitchFamily="34" charset="0"/>
                <a:ea typeface="ヒラギノ角ゴ Pro W3" pitchFamily="126" charset="-128"/>
              </a:rPr>
              <a:t>Value Proposition Evaluation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CA" sz="2200" b="1" dirty="0">
              <a:solidFill>
                <a:srgbClr val="0F6FC6">
                  <a:lumMod val="50000"/>
                </a:srgb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CA" sz="2200" b="1" dirty="0" smtClean="0">
                <a:solidFill>
                  <a:srgbClr val="0F6FC6">
                    <a:lumMod val="50000"/>
                  </a:srgbClr>
                </a:solidFill>
                <a:latin typeface="Century Gothic" pitchFamily="34" charset="0"/>
                <a:ea typeface="ヒラギノ角ゴ Pro W3" pitchFamily="126" charset="-128"/>
              </a:rPr>
              <a:t>Advocacy</a:t>
            </a:r>
          </a:p>
          <a:p>
            <a:pPr marL="62611" lvl="1" indent="0">
              <a:spcBef>
                <a:spcPts val="0"/>
              </a:spcBef>
              <a:buNone/>
            </a:pPr>
            <a:endParaRPr 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6075"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2" lvl="1" indent="0">
              <a:spcBef>
                <a:spcPts val="0"/>
              </a:spcBef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AA6E-CABC-4F87-ACBB-6D0EC7190D27}" type="slidenum">
              <a:rPr lang="en-CA" smtClean="0"/>
              <a:t>11</a:t>
            </a:fld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2121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43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274638"/>
            <a:ext cx="8579498" cy="1210146"/>
          </a:xfrm>
        </p:spPr>
        <p:txBody>
          <a:bodyPr>
            <a:normAutofit/>
          </a:bodyPr>
          <a:lstStyle/>
          <a:p>
            <a:pPr algn="l"/>
            <a:r>
              <a:rPr lang="en-CA" altLang="en-US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Coordinator of Key Regional 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3312368"/>
          </a:xfrm>
        </p:spPr>
        <p:txBody>
          <a:bodyPr/>
          <a:lstStyle/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Federal Government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Provincial Government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Academia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Aerospace and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Defence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Associations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AA6E-CABC-4F87-ACBB-6D0EC7190D27}" type="slidenum">
              <a:rPr lang="en-CA" smtClean="0"/>
              <a:t>12</a:t>
            </a:fld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08" y="1700808"/>
            <a:ext cx="82121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88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971" y="20186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altLang="en-US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ACOA @ Your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510" y="1556792"/>
            <a:ext cx="8229600" cy="50111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ACOA Ottawa Industrial Benefits Team: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	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Sam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Fotia </a:t>
            </a:r>
          </a:p>
          <a:p>
            <a:pPr marL="346075" indent="0">
              <a:spcBef>
                <a:spcPts val="0"/>
              </a:spcBef>
              <a:buNone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Senior Advisor (Land procurements), Advocacy &amp; Industrial Benefits </a:t>
            </a:r>
            <a:r>
              <a:rPr lang="en-US" sz="2200" b="1" u="sng" dirty="0" smtClean="0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sam.fotia@canada.ca</a:t>
            </a:r>
            <a:endParaRPr lang="en-US" sz="2200" b="1" u="sng" dirty="0">
              <a:solidFill>
                <a:srgbClr val="00B0F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3175" indent="0">
              <a:spcBef>
                <a:spcPts val="0"/>
              </a:spcBef>
              <a:buNone/>
            </a:pPr>
            <a:endParaRPr lang="en-US" sz="22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3175" indent="0">
              <a:spcBef>
                <a:spcPts val="0"/>
              </a:spcBef>
              <a:buNone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Kyle 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Tucker</a:t>
            </a:r>
          </a:p>
          <a:p>
            <a:pPr marL="346075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Senior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Advisor (Marine procurements), Advocacy &amp; Industrial 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Benefits </a:t>
            </a:r>
            <a:r>
              <a:rPr lang="en-US" sz="2200" b="1" u="sng" dirty="0" smtClean="0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kyle.tucker@canada.ca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	</a:t>
            </a:r>
            <a:endParaRPr lang="en-US" sz="22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3175" indent="0">
              <a:spcBef>
                <a:spcPts val="0"/>
              </a:spcBef>
              <a:buNone/>
            </a:pPr>
            <a:endParaRPr lang="en-US" sz="2200" b="1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3175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Alan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MacDonald</a:t>
            </a:r>
          </a:p>
          <a:p>
            <a:pPr marL="346075" indent="0">
              <a:spcBef>
                <a:spcPts val="0"/>
              </a:spcBef>
              <a:buNone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Senior Advisor (Air Procurements), Advocacy &amp; Industrial Benefits </a:t>
            </a:r>
            <a:r>
              <a:rPr lang="en-US" sz="2200" b="1" u="sng" dirty="0" smtClean="0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alan.macdonald@canada.ca</a:t>
            </a:r>
            <a:endParaRPr lang="en-US" sz="2200" b="1" u="sng" dirty="0">
              <a:solidFill>
                <a:srgbClr val="00B0F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22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Matthew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Matchett</a:t>
            </a:r>
          </a:p>
          <a:p>
            <a:pPr marL="346075" indent="0">
              <a:spcBef>
                <a:spcPts val="0"/>
              </a:spcBef>
              <a:buNone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Senior Advisor (Strategic initiatives), Advocacy &amp; Industrial 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Benefits </a:t>
            </a:r>
            <a:r>
              <a:rPr lang="en-US" sz="2200" b="1" u="sng" dirty="0" smtClean="0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matthew.matchett@canada.ca</a:t>
            </a:r>
            <a:endParaRPr lang="en-US" sz="2200" b="1" u="sng" dirty="0">
              <a:solidFill>
                <a:srgbClr val="00B0F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AA6E-CABC-4F87-ACBB-6D0EC7190D27}" type="slidenum">
              <a:rPr lang="en-CA" smtClean="0"/>
              <a:t>13</a:t>
            </a:fld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370262"/>
            <a:ext cx="82121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38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34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3000"/>
                <a:satMod val="110000"/>
              </a:schemeClr>
              <a:schemeClr val="bg1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altLang="en-US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ITB Policy 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484784"/>
            <a:ext cx="5492477" cy="4968552"/>
          </a:xfrm>
        </p:spPr>
        <p:txBody>
          <a:bodyPr>
            <a:normAutofit lnSpcReduction="10000"/>
          </a:bodyPr>
          <a:lstStyle/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The ITB Policy is the Government of Canada’s main tool for leveraging economic benefit from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defence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 procurement.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The ITB Policy applies to all eligible defence and Coast Guard contracts over $100 million. Defence procurements between $20-$100 million will be assessed for ITB eligibility.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Under the ITB Policy, companies awarded defence procurement contracts are required to undertake business activity in Canada equal to the value of the contract. </a:t>
            </a:r>
            <a:endParaRPr lang="en-CA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229753"/>
            <a:ext cx="82121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" r="3489"/>
          <a:stretch/>
        </p:blipFill>
        <p:spPr bwMode="auto">
          <a:xfrm>
            <a:off x="5972174" y="2204864"/>
            <a:ext cx="3057525" cy="267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AA6E-CABC-4F87-ACBB-6D0EC7190D2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455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3000"/>
                <a:satMod val="110000"/>
              </a:schemeClr>
              <a:schemeClr val="bg1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altLang="en-US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Current ITB Portfolio 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484784"/>
            <a:ext cx="8229600" cy="3456384"/>
          </a:xfrm>
        </p:spPr>
        <p:txBody>
          <a:bodyPr>
            <a:normAutofit/>
          </a:bodyPr>
          <a:lstStyle/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0" lvl="0" indent="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None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Portfolio at a glance</a:t>
            </a:r>
          </a:p>
          <a:p>
            <a:pPr marL="0" lvl="0" indent="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125 procurement contracts with an obligation to invest $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36.9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billion in Canada: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$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23.9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billion has been invested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$7.8 billion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underway with plans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$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5.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2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billion to be determined (through to 2038)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229753"/>
            <a:ext cx="82121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AA6E-CABC-4F87-ACBB-6D0EC7190D2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924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3000"/>
                <a:satMod val="110000"/>
              </a:schemeClr>
              <a:schemeClr val="bg1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altLang="en-US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Types of Transactions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56" y="1097360"/>
            <a:ext cx="8229600" cy="5760640"/>
          </a:xfrm>
        </p:spPr>
        <p:txBody>
          <a:bodyPr>
            <a:normAutofit lnSpcReduction="10000"/>
          </a:bodyPr>
          <a:lstStyle/>
          <a:p>
            <a:pPr marL="0" lvl="0" indent="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None/>
            </a:pP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An ITB transaction is a work package between a company with ITB obligations and a Canadian-based company (known as the recipient).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There are two general types of transactions:</a:t>
            </a:r>
          </a:p>
          <a:p>
            <a:pPr marL="777240" lvl="1" indent="-4572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+mj-lt"/>
              <a:buAutoNum type="arabicPeriod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Direct Transactions: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work in Canada that is directly related to the equipment the government is procuring.</a:t>
            </a:r>
          </a:p>
          <a:p>
            <a:pPr marL="777240" lvl="1" indent="-4572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+mj-lt"/>
              <a:buAutoNum type="arabicPeriod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Indirect Transactions: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work or investments in Canada that are outside the scope of the equipment the government is procuring, in other product or business lines of the Prime Contractor.</a:t>
            </a:r>
          </a:p>
          <a:p>
            <a:pPr marL="777240" lvl="1" indent="-4572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+mj-lt"/>
              <a:buAutoNum type="arabicPeriod"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rgbClr val="0F6FC6">
                    <a:lumMod val="50000"/>
                  </a:srgbClr>
                </a:solidFill>
                <a:latin typeface="Century Gothic" pitchFamily="34" charset="0"/>
                <a:ea typeface="ヒラギノ角ゴ Pro W3" pitchFamily="126" charset="-128"/>
              </a:rPr>
              <a:t>Transactions can be purchases of goods and services, investments, R&amp;D activities, technology transfers, etc.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rgbClr val="0F6FC6">
                    <a:lumMod val="50000"/>
                  </a:srgbClr>
                </a:solidFill>
                <a:latin typeface="Century Gothic" pitchFamily="34" charset="0"/>
                <a:ea typeface="ヒラギノ角ゴ Pro W3" pitchFamily="126" charset="-128"/>
              </a:rPr>
              <a:t>All transactions must meet ITB eligibility criteria and are valued by their Canadian content.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229753"/>
            <a:ext cx="82121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AA6E-CABC-4F87-ACBB-6D0EC7190D2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539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3000"/>
                <a:satMod val="110000"/>
              </a:schemeClr>
              <a:schemeClr val="bg1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altLang="en-US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Sub-Requirements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484784"/>
            <a:ext cx="8084765" cy="1296144"/>
          </a:xfrm>
        </p:spPr>
        <p:txBody>
          <a:bodyPr>
            <a:normAutofit lnSpcReduction="10000"/>
          </a:bodyPr>
          <a:lstStyle/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In addition to requiring that </a:t>
            </a: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winning bidders re-invest 100% of the contract value into the Canadian economy, the ITB Policy also supports Small and Medium-sized Enterprises (SMEs) and regional distribution: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229753"/>
            <a:ext cx="82121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986" y="2657162"/>
            <a:ext cx="4144962" cy="2658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8338" y="2708919"/>
            <a:ext cx="424767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Companies are required to fulfill a minimum of 15% of their overall obligation through work with SMEs.</a:t>
            </a:r>
          </a:p>
          <a:p>
            <a:pPr marL="80010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Font typeface="Arial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The ITB Policy defines an SME as a privately owned company with fewer than 250 employees.</a:t>
            </a:r>
            <a:endParaRPr lang="en-CA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338" y="5315220"/>
            <a:ext cx="8364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The ITB Policy does not include regional requirements, however once a bidder places work in a particular region, that company is bound by the contract to fulfill that dollar amount of work in the region they have chosen.</a:t>
            </a:r>
            <a:endParaRPr lang="en-CA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AA6E-CABC-4F87-ACBB-6D0EC7190D2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74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3000"/>
                <a:satMod val="110000"/>
              </a:schemeClr>
              <a:schemeClr val="bg1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altLang="en-US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The Value Proposition (VP)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097360"/>
            <a:ext cx="8229600" cy="5760640"/>
          </a:xfrm>
        </p:spPr>
        <p:txBody>
          <a:bodyPr>
            <a:normAutofit fontScale="92500" lnSpcReduction="20000"/>
          </a:bodyPr>
          <a:lstStyle/>
          <a:p>
            <a:pPr marL="0" lvl="0" indent="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None/>
            </a:pP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The </a:t>
            </a: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VP is a new evaluation criteria used to measure a bidder’s level of commitment to undertake work and invest in the Canadian economy</a:t>
            </a: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.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The </a:t>
            </a: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VP requirements are based on a flexible framework and will differ from procurement to procurement. VP will seek to leverage work in areas such as</a:t>
            </a: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: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CA" sz="22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Canadian Defence Sector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CA" sz="22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Canadian Supplier Development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CA" sz="22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Research and Development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CA" sz="22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Exports</a:t>
            </a:r>
            <a:endParaRPr lang="en-CA" sz="22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777240" lvl="1" indent="-4572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+mj-lt"/>
              <a:buAutoNum type="arabicPeriod"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CA" sz="2000" b="1" dirty="0">
                <a:solidFill>
                  <a:srgbClr val="0F6FC6">
                    <a:lumMod val="50000"/>
                  </a:srgbClr>
                </a:solidFill>
                <a:latin typeface="Century Gothic" pitchFamily="34" charset="0"/>
                <a:ea typeface="ヒラギノ角ゴ Pro W3" pitchFamily="126" charset="-128"/>
              </a:rPr>
              <a:t>Following the announcement of a planned procurement, </a:t>
            </a:r>
            <a:r>
              <a:rPr lang="en-CA" sz="2000" b="1" dirty="0" smtClean="0">
                <a:solidFill>
                  <a:srgbClr val="0F6FC6">
                    <a:lumMod val="50000"/>
                  </a:srgbClr>
                </a:solidFill>
                <a:latin typeface="Century Gothic" pitchFamily="34" charset="0"/>
                <a:ea typeface="ヒラギノ角ゴ Pro W3" pitchFamily="126" charset="-128"/>
              </a:rPr>
              <a:t>Innovation, Science and Economic Development </a:t>
            </a:r>
            <a:r>
              <a:rPr lang="en-CA" sz="2000" b="1" dirty="0">
                <a:solidFill>
                  <a:srgbClr val="0F6FC6">
                    <a:lumMod val="50000"/>
                  </a:srgbClr>
                </a:solidFill>
                <a:latin typeface="Century Gothic" pitchFamily="34" charset="0"/>
                <a:ea typeface="ヒラギノ角ゴ Pro W3" pitchFamily="126" charset="-128"/>
              </a:rPr>
              <a:t>Canada will engage extensively with potential bidders and recipients on the make up of the VP</a:t>
            </a:r>
            <a:r>
              <a:rPr lang="en-CA" sz="2000" b="1" dirty="0" smtClean="0">
                <a:solidFill>
                  <a:srgbClr val="0F6FC6">
                    <a:lumMod val="50000"/>
                  </a:srgbClr>
                </a:solidFill>
                <a:latin typeface="Century Gothic" pitchFamily="34" charset="0"/>
                <a:ea typeface="ヒラギノ角ゴ Pro W3" pitchFamily="126" charset="-128"/>
              </a:rPr>
              <a:t>.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CA" sz="2000" b="1" dirty="0">
              <a:solidFill>
                <a:srgbClr val="0F6FC6">
                  <a:lumMod val="50000"/>
                </a:srgb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CA" sz="2000" b="1" dirty="0">
                <a:solidFill>
                  <a:srgbClr val="0F6FC6">
                    <a:lumMod val="50000"/>
                  </a:srgbClr>
                </a:solidFill>
                <a:latin typeface="Century Gothic" pitchFamily="34" charset="0"/>
                <a:ea typeface="ヒラギノ角ゴ Pro W3" pitchFamily="126" charset="-128"/>
              </a:rPr>
              <a:t>The VP submission generally accounts for 10% of the overall bid score, with the remaining percent made up from the technical and financial scores</a:t>
            </a:r>
            <a:r>
              <a:rPr lang="en-CA" sz="2000" b="1" dirty="0" smtClean="0">
                <a:solidFill>
                  <a:srgbClr val="0F6FC6">
                    <a:lumMod val="50000"/>
                  </a:srgbClr>
                </a:solidFill>
                <a:latin typeface="Century Gothic" pitchFamily="34" charset="0"/>
                <a:ea typeface="ヒラギノ角ゴ Pro W3" pitchFamily="126" charset="-128"/>
              </a:rPr>
              <a:t>.</a:t>
            </a:r>
            <a:endParaRPr lang="en-CA" sz="2000" b="1" dirty="0">
              <a:solidFill>
                <a:srgbClr val="0F6FC6">
                  <a:lumMod val="50000"/>
                </a:srgbClr>
              </a:solidFill>
              <a:latin typeface="Century Gothic" pitchFamily="34" charset="0"/>
              <a:ea typeface="ヒラギノ角ゴ Pro W3" pitchFamily="126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229753"/>
            <a:ext cx="82121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AA6E-CABC-4F87-ACBB-6D0EC7190D2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686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CA" altLang="en-US" sz="3600" kern="0" dirty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The Value </a:t>
            </a:r>
            <a:r>
              <a:rPr lang="en-CA" altLang="en-US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Proposition Framework: Evaluation Criteria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465138" y="1844824"/>
            <a:ext cx="7995294" cy="4896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556792"/>
            <a:ext cx="82121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88840"/>
            <a:ext cx="4633913" cy="8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67" y="1988840"/>
            <a:ext cx="3024337" cy="8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40968"/>
            <a:ext cx="4633913" cy="106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68" y="3140968"/>
            <a:ext cx="3024337" cy="106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4509120"/>
            <a:ext cx="4633913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735" y="5523259"/>
            <a:ext cx="4633913" cy="1002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67" y="4509120"/>
            <a:ext cx="3024338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68" y="5559772"/>
            <a:ext cx="3024337" cy="96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5138" y="2132856"/>
            <a:ext cx="35307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Defence Sector</a:t>
            </a:r>
          </a:p>
          <a:p>
            <a:pPr algn="ctr"/>
            <a:endParaRPr lang="en-CA" sz="2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CA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CA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Canadian Supplier Development</a:t>
            </a:r>
          </a:p>
          <a:p>
            <a:pPr algn="ctr"/>
            <a:endParaRPr lang="en-CA" sz="2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CA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CA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R&amp;D</a:t>
            </a:r>
          </a:p>
          <a:p>
            <a:pPr algn="ctr"/>
            <a:endParaRPr lang="en-CA" sz="2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CA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CA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Exports</a:t>
            </a:r>
            <a:endParaRPr lang="en-CA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6587" y="1935717"/>
            <a:ext cx="45737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500" dirty="0" smtClean="0">
                <a:latin typeface="Century Gothic" panose="020B0502020202020204" pitchFamily="34" charset="0"/>
              </a:rPr>
              <a:t>Work in Canada specific to the procurement.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500" dirty="0" smtClean="0">
                <a:latin typeface="Century Gothic" panose="020B0502020202020204" pitchFamily="34" charset="0"/>
              </a:rPr>
              <a:t>May include work in Canada’s defence sector.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16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700" dirty="0" smtClean="0">
                <a:latin typeface="Century Gothic" panose="020B0502020202020204" pitchFamily="34" charset="0"/>
              </a:rPr>
              <a:t>Work undertaken by suppliers in Canada.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700" dirty="0" smtClean="0">
                <a:latin typeface="Century Gothic" panose="020B0502020202020204" pitchFamily="34" charset="0"/>
              </a:rPr>
              <a:t>Work undertaken by SME suppliers in Canada.</a:t>
            </a:r>
          </a:p>
          <a:p>
            <a:endParaRPr lang="en-CA" sz="1600" dirty="0">
              <a:latin typeface="Century Gothic" panose="020B0502020202020204" pitchFamily="34" charset="0"/>
            </a:endParaRPr>
          </a:p>
          <a:p>
            <a:endParaRPr lang="en-CA" sz="16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entury Gothic" panose="020B0502020202020204" pitchFamily="34" charset="0"/>
              </a:rPr>
              <a:t>R&amp;D undertaken in Canada.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entury Gothic" panose="020B0502020202020204" pitchFamily="34" charset="0"/>
              </a:rPr>
              <a:t>R&amp;D in Canadian post-secondary institutions.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16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500" dirty="0" smtClean="0">
                <a:latin typeface="Century Gothic" panose="020B0502020202020204" pitchFamily="34" charset="0"/>
              </a:rPr>
              <a:t>Strategy to export the procured product from Canada.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500" dirty="0" smtClean="0">
                <a:latin typeface="Century Gothic" panose="020B0502020202020204" pitchFamily="34" charset="0"/>
              </a:rPr>
              <a:t>May include incremental exports in any sector.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>
              <a:latin typeface="Century Gothic" panose="020B0502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AA6E-CABC-4F87-ACBB-6D0EC7190D2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08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3000"/>
                <a:satMod val="110000"/>
              </a:schemeClr>
              <a:schemeClr val="bg1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25940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CA" altLang="en-US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Top 10 Companies with IRB Obligations </a:t>
            </a:r>
            <a:r>
              <a:rPr lang="en-CA" altLang="en-US" sz="3600" kern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(</a:t>
            </a:r>
            <a:r>
              <a:rPr lang="en-CA" altLang="en-US" sz="3600" kern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1986-2016) 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36589"/>
            <a:ext cx="4104456" cy="4923645"/>
          </a:xfrm>
        </p:spPr>
        <p:txBody>
          <a:bodyPr>
            <a:normAutofit lnSpcReduction="10000"/>
          </a:bodyPr>
          <a:lstStyle/>
          <a:p>
            <a:pPr marL="0" lvl="0" indent="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None/>
            </a:pP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0" lvl="0" indent="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None/>
            </a:pP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Contractor</a:t>
            </a:r>
          </a:p>
          <a:p>
            <a:pPr marL="457200" lvl="0" indent="-4572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+mj-lt"/>
              <a:buAutoNum type="arabicPeriod"/>
            </a:pP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Sikorsky</a:t>
            </a:r>
          </a:p>
          <a:p>
            <a:pPr marL="457200" lvl="0" indent="-4572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+mj-lt"/>
              <a:buAutoNum type="arabicPeriod"/>
            </a:pP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Lockheed Martin</a:t>
            </a:r>
          </a:p>
          <a:p>
            <a:pPr marL="457200" lvl="0" indent="-4572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+mj-lt"/>
              <a:buAutoNum type="arabicPeriod"/>
            </a:pP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Boeing</a:t>
            </a:r>
          </a:p>
          <a:p>
            <a:pPr marL="457200" lvl="0" indent="-4572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+mj-lt"/>
              <a:buAutoNum type="arabicPeriod"/>
            </a:pP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Irving Shipbuilding</a:t>
            </a:r>
          </a:p>
          <a:p>
            <a:pPr marL="457200" lvl="0" indent="-4572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+mj-lt"/>
              <a:buAutoNum type="arabicPeriod"/>
            </a:pP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General Dynamics</a:t>
            </a:r>
          </a:p>
          <a:p>
            <a:pPr marL="457200" lvl="0" indent="-4572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+mj-lt"/>
              <a:buAutoNum type="arabicPeriod"/>
            </a:pP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Vancouver/Victoria Shipyards</a:t>
            </a:r>
          </a:p>
          <a:p>
            <a:pPr marL="457200" lvl="0" indent="-4572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+mj-lt"/>
              <a:buAutoNum type="arabicPeriod"/>
            </a:pP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Bell Helicopter Textron Canada</a:t>
            </a:r>
          </a:p>
          <a:p>
            <a:pPr marL="457200" lvl="0" indent="-4572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+mj-lt"/>
              <a:buAutoNum type="arabicPeriod"/>
            </a:pP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L-3 Communications</a:t>
            </a:r>
          </a:p>
          <a:p>
            <a:pPr marL="457200" lvl="0" indent="-4572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+mj-lt"/>
              <a:buAutoNum type="arabicPeriod"/>
            </a:pP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Mack Denfence</a:t>
            </a:r>
          </a:p>
          <a:p>
            <a:pPr marL="457200" lvl="0" indent="-4572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+mj-lt"/>
              <a:buAutoNum type="arabicPeriod"/>
            </a:pP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Textron Systems Canada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412776"/>
            <a:ext cx="82121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69580" y="1843087"/>
            <a:ext cx="4550892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130" y="1843087"/>
            <a:ext cx="23590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2054219"/>
            <a:ext cx="17557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580" y="2676525"/>
            <a:ext cx="234791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4" y="2809399"/>
            <a:ext cx="11271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 t="37355" r="7091" b="39587"/>
          <a:stretch/>
        </p:blipFill>
        <p:spPr bwMode="auto">
          <a:xfrm>
            <a:off x="4269580" y="3542379"/>
            <a:ext cx="268605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4" y="3719261"/>
            <a:ext cx="12065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389" y="4217673"/>
            <a:ext cx="23526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6" y="4925761"/>
            <a:ext cx="18415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495" y="5517232"/>
            <a:ext cx="1682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680" y="4995263"/>
            <a:ext cx="139541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AA6E-CABC-4F87-ACBB-6D0EC7190D2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754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33265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CA" altLang="en-US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Atlantic Canada Opportunities Agency (ACOA)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74" y="1916832"/>
            <a:ext cx="8229600" cy="4709160"/>
          </a:xfrm>
        </p:spPr>
        <p:txBody>
          <a:bodyPr/>
          <a:lstStyle/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ＭＳ Ｐゴシック" charset="-128"/>
                <a:cs typeface="Times New Roman" charset="0"/>
              </a:rPr>
              <a:t>Federally mandated department to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create opportunities for economic growth in Atlantic Canada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Enterprise development 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Community development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Policy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advocacy and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co-ordination</a:t>
            </a:r>
            <a:endParaRPr lang="en-US" altLang="en-US" sz="2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ＭＳ Ｐゴシック" charset="-128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AA6E-CABC-4F87-ACBB-6D0EC7190D27}" type="slidenum">
              <a:rPr lang="en-CA" smtClean="0"/>
              <a:t>9</a:t>
            </a:fld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628800"/>
            <a:ext cx="82121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50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149</TotalTime>
  <Words>766</Words>
  <Application>Microsoft Office PowerPoint</Application>
  <PresentationFormat>On-screen Show (4:3)</PresentationFormat>
  <Paragraphs>142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PowerPoint Presentation</vt:lpstr>
      <vt:lpstr>ITB Policy </vt:lpstr>
      <vt:lpstr>Current ITB Portfolio </vt:lpstr>
      <vt:lpstr>Types of Transactions</vt:lpstr>
      <vt:lpstr>Sub-Requirements</vt:lpstr>
      <vt:lpstr>The Value Proposition (VP)</vt:lpstr>
      <vt:lpstr>The Value Proposition Framework: Evaluation Criteria</vt:lpstr>
      <vt:lpstr>Top 10 Companies with IRB Obligations (1986-2016) </vt:lpstr>
      <vt:lpstr>Atlantic Canada Opportunities Agency (ACOA)</vt:lpstr>
      <vt:lpstr>ACOA Ottawa – It’s Role in Federal Defence Procurement</vt:lpstr>
      <vt:lpstr>ACOA’s Role within ITB Policy</vt:lpstr>
      <vt:lpstr>Coordinator of Key Regional Stakeholders</vt:lpstr>
      <vt:lpstr>ACOA @ Your Assistance</vt:lpstr>
      <vt:lpstr>PowerPoint Presentation</vt:lpstr>
    </vt:vector>
  </TitlesOfParts>
  <Company>Industry Canada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Rankin, Carole: SPS (ATL-ATL)</dc:creator>
  <cp:lastModifiedBy>Rankin, Carole: SPS (ATL-ATL)</cp:lastModifiedBy>
  <cp:revision>16</cp:revision>
  <dcterms:created xsi:type="dcterms:W3CDTF">2016-01-08T14:24:51Z</dcterms:created>
  <dcterms:modified xsi:type="dcterms:W3CDTF">2016-01-12T18:46:11Z</dcterms:modified>
</cp:coreProperties>
</file>